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_rels/notesSlide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6.jpeg" ContentType="image/jpeg"/>
  <Override PartName="/ppt/media/image11.png" ContentType="image/png"/>
  <Override PartName="/ppt/media/image5.jpeg" ContentType="image/jpeg"/>
  <Override PartName="/ppt/media/image7.jpeg" ContentType="image/jpeg"/>
  <Override PartName="/ppt/media/image8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jpe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dt" idx="1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ftr" idx="1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 type="sldNum" idx="1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C366DE7E-DE59-4BF8-8CAF-4489045F67C8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F8F2BB0-778A-4554-85F5-47C26E0F9828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E519E16-F474-4C5F-9E67-EDB37B780860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EFB46E6-25DC-4AA9-B0CE-3888E775269D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3E6B02-6806-4CCD-A7F8-3F72836593D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3A0504-1750-4458-99C1-9EFE3BB73C7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A172F2-5BD4-4A4C-8A31-C46B4EDBCE9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D6BFC2-F65B-4DD6-90AE-61D4DB8DA71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A154857-7C95-4263-A906-9234954A1A3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B29F90-E0AF-4037-8C0E-ECF5E45A24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34790A5-77A5-4509-A16B-0330FBB139D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C8C871F-1338-45A7-BC76-4A4F48242CC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2A01F91-4947-4FBF-8C72-FCD93FC6EA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C08698A-9C88-4584-81F6-04FDA1D7C2F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58A6BD2-1648-4385-8211-289969EA7AD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FB7539-30FE-436C-82E6-1D0538C5AC4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7E2A33D-2CA3-417B-BDDF-98633C84F3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F91D5F9-EC19-4FBC-826A-4A206B6B39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CAC9B82-E83D-4533-B9CA-1530216F209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D2FDB23-0182-4895-B811-276FD20A005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6432C3D-FCAA-4734-8802-E60BFF74FA4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727C6D7-DF86-4BE4-B793-D4719348623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9DA3FD3-6770-4ED8-B164-ACA542233F4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0914466-7911-4580-B086-A18FEAFB09B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FDC0DA3-4741-40AE-99EC-F8B1BFEF465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67281A4-812B-42F1-BECB-FBB44DAED91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665FBA-17FC-47A8-A089-A1A137F854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3580F22-327A-45F3-BA59-DD6D2AC822F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BEA7FEA-C439-406E-BF46-8670784B064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AF4A585-2E7A-4804-AC56-7DCCFDEBCBD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264CE34-E940-4F7E-9A0F-D4684ECEFE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4AF2988-A92B-4B61-86EC-FF0C2D7F8CF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1C4610E-7440-4C20-A147-6CECFC770F1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19787E8-080C-4387-A5ED-375BA55CAA3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5BA0D9A-A82B-4DA3-B43B-2C414116910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74B9C3A-172D-4DBF-A77A-BFB7E70818B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529760E-75C7-436F-9D2E-8A10A7E50B1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AD5FB1-2A9F-48BA-88DB-D2F2A57C924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57351C1-43D9-49AF-A628-7DDE82EF3AD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2ECC604-0519-4980-A333-A48800E1C2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239A121-0627-4E25-A46E-AE7343C65CC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FCC21B7-ABFC-4A25-A671-E91762151F7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8F1F98B-A0BA-420C-BF00-E473F5EDD9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5749DC9-3C25-4643-B249-E05E2661B43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47654F3-8016-46B8-ABA6-55ACE33405D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FE138F5-7C14-45F9-9273-D29628824BE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6E978F2-44E6-4171-B53D-8652983D1B7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5C44C6A-FF73-4709-B1ED-3137A873664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901825-3CE3-4C3E-AC9A-35E13AD192B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83CB865-F919-4188-A4DB-653BF2831D8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9EA62EF-D636-412D-AE16-6176B49064D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8E4E07C-7296-4154-B483-1208E0065E7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06A658E-92B0-4FBC-8C08-799BE9680B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5EC203D-8881-49DF-A386-11A15A36E4F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2B9F7E5-4D1E-417D-82CE-DD187356C91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877F791-EFF0-44D1-869F-488DC2D108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C016280-1C24-4961-97B2-F7DCABDD1EE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68631E0-971A-4539-A3ED-CBCA8ECC5E0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7141E6C-EB5D-4B6B-8D7A-79C4DC9117C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E0E019-F95A-4436-9E30-61E48E7D26D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9AF6390-74A9-49B8-A533-FDC44B0A2DF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3F3BCB-976B-4136-AAEE-828D3B2392E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6F6374-94F7-4758-B667-FDEF0401C7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22C056-4B2F-43DF-AF52-81AC36291DA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6"/>
          <p:cNvGrpSpPr/>
          <p:nvPr/>
        </p:nvGrpSpPr>
        <p:grpSpPr>
          <a:xfrm>
            <a:off x="0" y="-8640"/>
            <a:ext cx="12190680" cy="6866640"/>
            <a:chOff x="0" y="-8640"/>
            <a:chExt cx="12190680" cy="6866640"/>
          </a:xfrm>
        </p:grpSpPr>
        <p:sp>
          <p:nvSpPr>
            <p:cNvPr id="1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525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" name="Rectangle 23"/>
            <p:cNvSpPr/>
            <p:nvPr/>
          </p:nvSpPr>
          <p:spPr>
            <a:xfrm>
              <a:off x="9181440" y="-8640"/>
              <a:ext cx="3006000" cy="686520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Rectangle 25"/>
            <p:cNvSpPr/>
            <p:nvPr/>
          </p:nvSpPr>
          <p:spPr>
            <a:xfrm>
              <a:off x="9603360" y="-8640"/>
              <a:ext cx="2586960" cy="686520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Isosceles Triangle 23"/>
            <p:cNvSpPr/>
            <p:nvPr/>
          </p:nvSpPr>
          <p:spPr>
            <a:xfrm>
              <a:off x="8932320" y="3048120"/>
              <a:ext cx="3258360" cy="38084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Rectangle 27"/>
            <p:cNvSpPr/>
            <p:nvPr/>
          </p:nvSpPr>
          <p:spPr>
            <a:xfrm>
              <a:off x="9334440" y="-8640"/>
              <a:ext cx="2853000" cy="686520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Rectangle 28"/>
            <p:cNvSpPr/>
            <p:nvPr/>
          </p:nvSpPr>
          <p:spPr>
            <a:xfrm>
              <a:off x="10898640" y="-8640"/>
              <a:ext cx="1288800" cy="686520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" name="Rectangle 29"/>
            <p:cNvSpPr/>
            <p:nvPr/>
          </p:nvSpPr>
          <p:spPr>
            <a:xfrm>
              <a:off x="10938960" y="-8640"/>
              <a:ext cx="1248480" cy="686520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" name="Isosceles Triangle 27"/>
            <p:cNvSpPr/>
            <p:nvPr/>
          </p:nvSpPr>
          <p:spPr>
            <a:xfrm>
              <a:off x="10371600" y="3589920"/>
              <a:ext cx="1815840" cy="32666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" name="Isosceles Triangle 28"/>
            <p:cNvSpPr/>
            <p:nvPr/>
          </p:nvSpPr>
          <p:spPr>
            <a:xfrm>
              <a:off x="0" y="4013280"/>
              <a:ext cx="447120" cy="284328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11" name="PlaceHolder 1"/>
          <p:cNvSpPr>
            <a:spLocks noGrp="1"/>
          </p:cNvSpPr>
          <p:nvPr>
            <p:ph type="ftr" idx="1"/>
          </p:nvPr>
        </p:nvSpPr>
        <p:spPr>
          <a:xfrm>
            <a:off x="677160" y="6041520"/>
            <a:ext cx="62960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ldNum" idx="2"/>
          </p:nvPr>
        </p:nvSpPr>
        <p:spPr>
          <a:xfrm>
            <a:off x="8590680" y="6041520"/>
            <a:ext cx="6818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8751EF3-BB40-4A91-B17B-C3A1DDC8A619}" type="slidenum">
              <a:rPr b="0" lang="en-US" sz="900" spc="-1" strike="noStrike">
                <a:solidFill>
                  <a:srgbClr val="90c226"/>
                </a:solidFill>
                <a:latin typeface="Trebuchet MS"/>
              </a:rPr>
              <a:t>5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3"/>
          </p:nvPr>
        </p:nvSpPr>
        <p:spPr>
          <a:xfrm>
            <a:off x="7205040" y="6041520"/>
            <a:ext cx="9104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87655F8-1AF1-4B0B-81CB-6F77578662F6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6"/>
          <p:cNvGrpSpPr/>
          <p:nvPr/>
        </p:nvGrpSpPr>
        <p:grpSpPr>
          <a:xfrm>
            <a:off x="0" y="-8640"/>
            <a:ext cx="12190680" cy="6866640"/>
            <a:chOff x="0" y="-8640"/>
            <a:chExt cx="12190680" cy="6866640"/>
          </a:xfrm>
        </p:grpSpPr>
        <p:sp>
          <p:nvSpPr>
            <p:cNvPr id="94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525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95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96" name="Rectangle 23"/>
            <p:cNvSpPr/>
            <p:nvPr/>
          </p:nvSpPr>
          <p:spPr>
            <a:xfrm>
              <a:off x="9181440" y="-8640"/>
              <a:ext cx="3006000" cy="686520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7" name="Rectangle 25"/>
            <p:cNvSpPr/>
            <p:nvPr/>
          </p:nvSpPr>
          <p:spPr>
            <a:xfrm>
              <a:off x="9603360" y="-8640"/>
              <a:ext cx="2586960" cy="686520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8" name="Isosceles Triangle 23"/>
            <p:cNvSpPr/>
            <p:nvPr/>
          </p:nvSpPr>
          <p:spPr>
            <a:xfrm>
              <a:off x="8932320" y="3048120"/>
              <a:ext cx="3258360" cy="38084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9" name="Rectangle 27"/>
            <p:cNvSpPr/>
            <p:nvPr/>
          </p:nvSpPr>
          <p:spPr>
            <a:xfrm>
              <a:off x="9334440" y="-8640"/>
              <a:ext cx="2853000" cy="686520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0" name="Rectangle 28"/>
            <p:cNvSpPr/>
            <p:nvPr/>
          </p:nvSpPr>
          <p:spPr>
            <a:xfrm>
              <a:off x="10898640" y="-8640"/>
              <a:ext cx="1288800" cy="686520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1" name="Rectangle 29"/>
            <p:cNvSpPr/>
            <p:nvPr/>
          </p:nvSpPr>
          <p:spPr>
            <a:xfrm>
              <a:off x="10938960" y="-8640"/>
              <a:ext cx="1248480" cy="686520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2" name="Isosceles Triangle 27"/>
            <p:cNvSpPr/>
            <p:nvPr/>
          </p:nvSpPr>
          <p:spPr>
            <a:xfrm>
              <a:off x="10371600" y="3589920"/>
              <a:ext cx="1815840" cy="32666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3" name="Isosceles Triangle 28"/>
            <p:cNvSpPr/>
            <p:nvPr/>
          </p:nvSpPr>
          <p:spPr>
            <a:xfrm>
              <a:off x="0" y="4013280"/>
              <a:ext cx="447120" cy="284328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grpSp>
        <p:nvGrpSpPr>
          <p:cNvPr id="104" name="Group 6"/>
          <p:cNvGrpSpPr/>
          <p:nvPr/>
        </p:nvGrpSpPr>
        <p:grpSpPr>
          <a:xfrm>
            <a:off x="1440" y="-8640"/>
            <a:ext cx="12189240" cy="6866640"/>
            <a:chOff x="1440" y="-8640"/>
            <a:chExt cx="12189240" cy="6866640"/>
          </a:xfrm>
        </p:grpSpPr>
        <p:sp>
          <p:nvSpPr>
            <p:cNvPr id="105" name="Straight Connector 31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525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6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7" name="Rectangle 23"/>
            <p:cNvSpPr/>
            <p:nvPr/>
          </p:nvSpPr>
          <p:spPr>
            <a:xfrm>
              <a:off x="9181440" y="-8640"/>
              <a:ext cx="3006000" cy="686520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8" name="Rectangle 25"/>
            <p:cNvSpPr/>
            <p:nvPr/>
          </p:nvSpPr>
          <p:spPr>
            <a:xfrm>
              <a:off x="9603360" y="-8640"/>
              <a:ext cx="2586960" cy="686520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9" name="Isosceles Triangle 26"/>
            <p:cNvSpPr/>
            <p:nvPr/>
          </p:nvSpPr>
          <p:spPr>
            <a:xfrm>
              <a:off x="8932320" y="3048120"/>
              <a:ext cx="3258360" cy="38084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0" name="Rectangle 27"/>
            <p:cNvSpPr/>
            <p:nvPr/>
          </p:nvSpPr>
          <p:spPr>
            <a:xfrm>
              <a:off x="9334440" y="-8640"/>
              <a:ext cx="2853000" cy="686520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1" name="Rectangle 28"/>
            <p:cNvSpPr/>
            <p:nvPr/>
          </p:nvSpPr>
          <p:spPr>
            <a:xfrm>
              <a:off x="10898640" y="-8640"/>
              <a:ext cx="1288800" cy="686520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" name="Rectangle 29"/>
            <p:cNvSpPr/>
            <p:nvPr/>
          </p:nvSpPr>
          <p:spPr>
            <a:xfrm>
              <a:off x="10938960" y="-8640"/>
              <a:ext cx="1248480" cy="686520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3" name="Isosceles Triangle 30"/>
            <p:cNvSpPr/>
            <p:nvPr/>
          </p:nvSpPr>
          <p:spPr>
            <a:xfrm>
              <a:off x="10371600" y="3589920"/>
              <a:ext cx="1815840" cy="32666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4" name="Isosceles Triangle 18"/>
            <p:cNvSpPr/>
            <p:nvPr/>
          </p:nvSpPr>
          <p:spPr>
            <a:xfrm rot="10800000">
              <a:off x="1440" y="1440"/>
              <a:ext cx="841320" cy="56646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115" name="PlaceHolder 1"/>
          <p:cNvSpPr>
            <a:spLocks noGrp="1"/>
          </p:cNvSpPr>
          <p:nvPr>
            <p:ph type="ftr" idx="7"/>
          </p:nvPr>
        </p:nvSpPr>
        <p:spPr>
          <a:xfrm>
            <a:off x="677160" y="6041520"/>
            <a:ext cx="62960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ldNum" idx="8"/>
          </p:nvPr>
        </p:nvSpPr>
        <p:spPr>
          <a:xfrm>
            <a:off x="8590680" y="6041520"/>
            <a:ext cx="6818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D30772-4F18-414E-BA6A-AADF7D608675}" type="slidenum">
              <a:rPr b="0" lang="en-US" sz="900" spc="-1" strike="noStrike">
                <a:solidFill>
                  <a:srgbClr val="90c226"/>
                </a:solidFill>
                <a:latin typeface="Trebuchet MS"/>
              </a:rPr>
              <a:t>&lt;number&gt;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dt" idx="9"/>
          </p:nvPr>
        </p:nvSpPr>
        <p:spPr>
          <a:xfrm>
            <a:off x="7205040" y="6041520"/>
            <a:ext cx="9104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ftr" idx="10"/>
          </p:nvPr>
        </p:nvSpPr>
        <p:spPr>
          <a:xfrm>
            <a:off x="4169520" y="6531120"/>
            <a:ext cx="3864240" cy="156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ldNum" idx="11"/>
          </p:nvPr>
        </p:nvSpPr>
        <p:spPr>
          <a:xfrm>
            <a:off x="11234160" y="6563880"/>
            <a:ext cx="783360" cy="26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D99C518-51F8-4B45-B5C5-3CB8B9D1AFA9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dt" idx="12"/>
          </p:nvPr>
        </p:nvSpPr>
        <p:spPr>
          <a:xfrm>
            <a:off x="0" y="6531120"/>
            <a:ext cx="2840040" cy="21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roup 6"/>
          <p:cNvGrpSpPr/>
          <p:nvPr/>
        </p:nvGrpSpPr>
        <p:grpSpPr>
          <a:xfrm>
            <a:off x="0" y="-8640"/>
            <a:ext cx="12190680" cy="6866640"/>
            <a:chOff x="0" y="-8640"/>
            <a:chExt cx="12190680" cy="6866640"/>
          </a:xfrm>
        </p:grpSpPr>
        <p:sp>
          <p:nvSpPr>
            <p:cNvPr id="198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525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99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00" name="Rectangle 23"/>
            <p:cNvSpPr/>
            <p:nvPr/>
          </p:nvSpPr>
          <p:spPr>
            <a:xfrm>
              <a:off x="9181440" y="-8640"/>
              <a:ext cx="3006000" cy="686520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01" name="Rectangle 25"/>
            <p:cNvSpPr/>
            <p:nvPr/>
          </p:nvSpPr>
          <p:spPr>
            <a:xfrm>
              <a:off x="9603360" y="-8640"/>
              <a:ext cx="2586960" cy="686520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02" name="Isosceles Triangle 23"/>
            <p:cNvSpPr/>
            <p:nvPr/>
          </p:nvSpPr>
          <p:spPr>
            <a:xfrm>
              <a:off x="8932320" y="3048120"/>
              <a:ext cx="3258360" cy="38084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03" name="Rectangle 27"/>
            <p:cNvSpPr/>
            <p:nvPr/>
          </p:nvSpPr>
          <p:spPr>
            <a:xfrm>
              <a:off x="9334440" y="-8640"/>
              <a:ext cx="2853000" cy="686520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04" name="Rectangle 28"/>
            <p:cNvSpPr/>
            <p:nvPr/>
          </p:nvSpPr>
          <p:spPr>
            <a:xfrm>
              <a:off x="10898640" y="-8640"/>
              <a:ext cx="1288800" cy="686520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05" name="Rectangle 29"/>
            <p:cNvSpPr/>
            <p:nvPr/>
          </p:nvSpPr>
          <p:spPr>
            <a:xfrm>
              <a:off x="10938960" y="-8640"/>
              <a:ext cx="1248480" cy="686520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06" name="Isosceles Triangle 27"/>
            <p:cNvSpPr/>
            <p:nvPr/>
          </p:nvSpPr>
          <p:spPr>
            <a:xfrm>
              <a:off x="10371600" y="3589920"/>
              <a:ext cx="1815840" cy="32666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07" name="Isosceles Triangle 28"/>
            <p:cNvSpPr/>
            <p:nvPr/>
          </p:nvSpPr>
          <p:spPr>
            <a:xfrm>
              <a:off x="0" y="4013280"/>
              <a:ext cx="447120" cy="284328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208" name="PlaceHolder 1"/>
          <p:cNvSpPr>
            <a:spLocks noGrp="1"/>
          </p:cNvSpPr>
          <p:nvPr>
            <p:ph type="ftr" idx="13"/>
          </p:nvPr>
        </p:nvSpPr>
        <p:spPr>
          <a:xfrm>
            <a:off x="677160" y="6041520"/>
            <a:ext cx="62960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ldNum" idx="14"/>
          </p:nvPr>
        </p:nvSpPr>
        <p:spPr>
          <a:xfrm>
            <a:off x="8590680" y="6041520"/>
            <a:ext cx="6818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BB1E66C-FCA4-4C44-B25F-8076BD1AE24C}" type="slidenum">
              <a:rPr b="0" lang="en-US" sz="900" spc="-1" strike="noStrike">
                <a:solidFill>
                  <a:srgbClr val="90c226"/>
                </a:solidFill>
                <a:latin typeface="Trebuchet MS"/>
              </a:rPr>
              <a:t>&lt;number&gt;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dt" idx="15"/>
          </p:nvPr>
        </p:nvSpPr>
        <p:spPr>
          <a:xfrm>
            <a:off x="7205040" y="6041520"/>
            <a:ext cx="9104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969480" y="1714680"/>
            <a:ext cx="859536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90c226"/>
                </a:solidFill>
                <a:latin typeface="Corbel"/>
              </a:rPr>
              <a:t>E-WASTE </a:t>
            </a:r>
            <a:br>
              <a:rPr sz="4800"/>
            </a:br>
            <a:r>
              <a:rPr b="1" lang="en-US" sz="4800" spc="-1" strike="noStrike">
                <a:solidFill>
                  <a:srgbClr val="90c226"/>
                </a:solidFill>
                <a:latin typeface="Corbel"/>
              </a:rPr>
              <a:t>MANAGEMENT SYSTEM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458480" y="3036960"/>
            <a:ext cx="4493160" cy="316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Corbel"/>
              </a:rPr>
              <a:t>Submitted by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Corbel"/>
              </a:rPr>
              <a:t>RESHMI H L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Corbel"/>
              </a:rPr>
              <a:t>PRAJITH M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Corbel"/>
              </a:rPr>
              <a:t>GOUTHAM R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Corbel"/>
              </a:rPr>
              <a:t>BLESSON SAJU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404040"/>
                </a:solidFill>
                <a:latin typeface="Corbel"/>
              </a:rPr>
              <a:t>SACHIN TOM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77160" y="393840"/>
            <a:ext cx="859536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90c226"/>
                </a:solidFill>
                <a:latin typeface="Corbel"/>
              </a:rPr>
              <a:t>AGENCY MODULE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-1198080" y="1060200"/>
            <a:ext cx="10411200" cy="5439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</a:rPr>
              <a:t>Login to the account which was already created by the admin(No approval Required).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</a:rPr>
              <a:t>View their profile.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</a:rPr>
              <a:t>View their own customer's profile.(View only their customer details)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</a:rPr>
              <a:t>View/Update their customer e-waste request details.(can update only the request from their customer side)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View their customers complaint and status(only view their customer request and status)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View recycled product details.(View the list of products added by the admin)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spcAft>
                <a:spcPts val="799"/>
              </a:spcAft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Logout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77160" y="180000"/>
            <a:ext cx="8595360" cy="69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90c226"/>
                </a:solidFill>
                <a:latin typeface="Corbel"/>
              </a:rPr>
              <a:t>CUSTOMER MODULE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-1179000" y="900000"/>
            <a:ext cx="10246320" cy="513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</a:rPr>
              <a:t>Signup an account and then login (Approval is required from admin side in order to login)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</a:rPr>
              <a:t>View/Edit their </a:t>
            </a: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profile.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View their own agency's profile.(View only their agency profile)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Send e-waste request,Cancel request and view the updations from the agency side. (View their own request and updation)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Send complaints and can view the status of the complaints. (Only view their customer status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View and Send interest to the recycled product . (Can buy products added by the admin)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spcAft>
                <a:spcPts val="799"/>
              </a:spcAft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Logout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ectangle 231"/>
          <p:cNvSpPr/>
          <p:nvPr/>
        </p:nvSpPr>
        <p:spPr>
          <a:xfrm>
            <a:off x="0" y="0"/>
            <a:ext cx="12190680" cy="68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4" name="Picture 5" descr="A picture containing diagram&#10;&#10;Description automatically generated"/>
          <p:cNvPicPr/>
          <p:nvPr/>
        </p:nvPicPr>
        <p:blipFill>
          <a:blip r:embed="rId1">
            <a:alphaModFix amt="40000"/>
          </a:blip>
          <a:srcRect l="0" t="0" r="5475" b="0"/>
          <a:stretch/>
        </p:blipFill>
        <p:spPr>
          <a:xfrm>
            <a:off x="0" y="0"/>
            <a:ext cx="12187440" cy="6865200"/>
          </a:xfrm>
          <a:prstGeom prst="rect">
            <a:avLst/>
          </a:prstGeom>
          <a:ln w="0">
            <a:noFill/>
          </a:ln>
        </p:spPr>
      </p:pic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04280" y="2374200"/>
            <a:ext cx="10035360" cy="1585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158466"/>
                </a:solidFill>
                <a:latin typeface="Trebuchet MS"/>
              </a:rPr>
              <a:t>WORK</a:t>
            </a:r>
            <a:r>
              <a:rPr b="1" lang="en-US" sz="6000" spc="-1" strike="noStrike">
                <a:solidFill>
                  <a:srgbClr val="ffffff"/>
                </a:solidFill>
                <a:latin typeface="Trebuchet MS"/>
              </a:rPr>
              <a:t> </a:t>
            </a:r>
            <a:r>
              <a:rPr b="1" lang="en-US" sz="6000" spc="-1" strike="noStrike">
                <a:solidFill>
                  <a:srgbClr val="158466"/>
                </a:solidFill>
                <a:latin typeface="Trebuchet MS"/>
              </a:rPr>
              <a:t>FLOW...</a:t>
            </a:r>
            <a:endParaRPr b="0" lang="en-IN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77160" y="25200"/>
            <a:ext cx="508176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90c226"/>
                </a:solidFill>
                <a:latin typeface="Corbel"/>
              </a:rPr>
              <a:t>WORK FLOW OF ADMIN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1"/>
          <a:srcRect l="0" t="2110" r="0" b="51410"/>
          <a:stretch/>
        </p:blipFill>
        <p:spPr>
          <a:xfrm>
            <a:off x="180000" y="540000"/>
            <a:ext cx="8910360" cy="57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"/>
          <p:cNvSpPr/>
          <p:nvPr/>
        </p:nvSpPr>
        <p:spPr>
          <a:xfrm>
            <a:off x="403560" y="75240"/>
            <a:ext cx="535536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90c226"/>
                </a:solidFill>
                <a:latin typeface="Corbel"/>
                <a:ea typeface="DejaVu Sans"/>
              </a:rPr>
              <a:t>WORK FLOW OF AGENCY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1"/>
          <a:srcRect l="0" t="1254" r="0" b="51497"/>
          <a:stretch/>
        </p:blipFill>
        <p:spPr>
          <a:xfrm>
            <a:off x="541800" y="720000"/>
            <a:ext cx="8457480" cy="57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403920" y="75600"/>
            <a:ext cx="535536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90c226"/>
                </a:solidFill>
                <a:latin typeface="Corbel"/>
                <a:ea typeface="DejaVu Sans"/>
              </a:rPr>
              <a:t>WORK FLOW OF USER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rcRect l="0" t="3402" r="0" b="46128"/>
          <a:stretch/>
        </p:blipFill>
        <p:spPr>
          <a:xfrm>
            <a:off x="541800" y="720000"/>
            <a:ext cx="8457480" cy="57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roup 8"/>
          <p:cNvGrpSpPr/>
          <p:nvPr/>
        </p:nvGrpSpPr>
        <p:grpSpPr>
          <a:xfrm>
            <a:off x="1440" y="-8640"/>
            <a:ext cx="12189240" cy="6866640"/>
            <a:chOff x="1440" y="-8640"/>
            <a:chExt cx="12189240" cy="6866640"/>
          </a:xfrm>
        </p:grpSpPr>
        <p:sp>
          <p:nvSpPr>
            <p:cNvPr id="333" name="Straight Connector 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525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34" name="Straight Connector 1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35" name="Rectangle 23"/>
            <p:cNvSpPr/>
            <p:nvPr/>
          </p:nvSpPr>
          <p:spPr>
            <a:xfrm>
              <a:off x="9181440" y="-8640"/>
              <a:ext cx="3006000" cy="686520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6" name="Rectangle 25"/>
            <p:cNvSpPr/>
            <p:nvPr/>
          </p:nvSpPr>
          <p:spPr>
            <a:xfrm>
              <a:off x="9603360" y="-8640"/>
              <a:ext cx="2586960" cy="686520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7" name="Isosceles Triangle 13"/>
            <p:cNvSpPr/>
            <p:nvPr/>
          </p:nvSpPr>
          <p:spPr>
            <a:xfrm>
              <a:off x="8932320" y="3048120"/>
              <a:ext cx="3258360" cy="38084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8" name="Rectangle 27"/>
            <p:cNvSpPr/>
            <p:nvPr/>
          </p:nvSpPr>
          <p:spPr>
            <a:xfrm>
              <a:off x="9334440" y="-8640"/>
              <a:ext cx="2853000" cy="686520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9" name="Rectangle 28"/>
            <p:cNvSpPr/>
            <p:nvPr/>
          </p:nvSpPr>
          <p:spPr>
            <a:xfrm>
              <a:off x="10898640" y="-8640"/>
              <a:ext cx="1288800" cy="686520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0" name="Rectangle 29"/>
            <p:cNvSpPr/>
            <p:nvPr/>
          </p:nvSpPr>
          <p:spPr>
            <a:xfrm>
              <a:off x="10938960" y="-8640"/>
              <a:ext cx="1248480" cy="686520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1" name="Isosceles Triangle 17"/>
            <p:cNvSpPr/>
            <p:nvPr/>
          </p:nvSpPr>
          <p:spPr>
            <a:xfrm>
              <a:off x="10371600" y="3589920"/>
              <a:ext cx="1815840" cy="32666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2" name="Isosceles Triangle 18"/>
            <p:cNvSpPr/>
            <p:nvPr/>
          </p:nvSpPr>
          <p:spPr>
            <a:xfrm rot="10800000">
              <a:off x="1440" y="1440"/>
              <a:ext cx="841320" cy="56646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343" name="Rectangle 20"/>
          <p:cNvSpPr/>
          <p:nvPr/>
        </p:nvSpPr>
        <p:spPr>
          <a:xfrm>
            <a:off x="0" y="0"/>
            <a:ext cx="12190680" cy="68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3238920" y="999360"/>
            <a:ext cx="3964680" cy="447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90c226"/>
                </a:solidFill>
                <a:latin typeface="Trebuchet MS"/>
              </a:rPr>
              <a:t>TABLES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7872120" y="999360"/>
            <a:ext cx="3872520" cy="563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marL="514440" indent="-514440">
              <a:lnSpc>
                <a:spcPct val="15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"/>
            </a:pPr>
            <a:r>
              <a:rPr b="1" lang="en-US" sz="3200" spc="-1" strike="noStrike">
                <a:solidFill>
                  <a:srgbClr val="808080"/>
                </a:solidFill>
                <a:latin typeface="Times New Roman"/>
              </a:rPr>
              <a:t>tbl_Agency</a:t>
            </a:r>
            <a:endParaRPr b="0" lang="en-IN" sz="3200" spc="-1" strike="noStrike">
              <a:latin typeface="Arial"/>
            </a:endParaRPr>
          </a:p>
          <a:p>
            <a:pPr marL="514440" indent="-514440">
              <a:lnSpc>
                <a:spcPct val="15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"/>
            </a:pPr>
            <a:r>
              <a:rPr b="1" lang="en-US" sz="3200" spc="-1" strike="noStrike">
                <a:solidFill>
                  <a:srgbClr val="808080"/>
                </a:solidFill>
                <a:latin typeface="Times New Roman"/>
              </a:rPr>
              <a:t>tbl_Customer</a:t>
            </a:r>
            <a:endParaRPr b="0" lang="en-IN" sz="3200" spc="-1" strike="noStrike">
              <a:latin typeface="Arial"/>
            </a:endParaRPr>
          </a:p>
          <a:p>
            <a:pPr marL="514440" indent="-514440">
              <a:lnSpc>
                <a:spcPct val="15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"/>
            </a:pPr>
            <a:r>
              <a:rPr b="1" lang="en-US" sz="3200" spc="-1" strike="noStrike">
                <a:solidFill>
                  <a:srgbClr val="808080"/>
                </a:solidFill>
                <a:latin typeface="Times New Roman"/>
              </a:rPr>
              <a:t>tbl_Ewaste</a:t>
            </a:r>
            <a:endParaRPr b="0" lang="en-IN" sz="3200" spc="-1" strike="noStrike">
              <a:latin typeface="Arial"/>
            </a:endParaRPr>
          </a:p>
          <a:p>
            <a:pPr marL="514440" indent="-514440">
              <a:lnSpc>
                <a:spcPct val="15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"/>
            </a:pPr>
            <a:r>
              <a:rPr b="1" lang="en-US" sz="3200" spc="-1" strike="noStrike">
                <a:solidFill>
                  <a:srgbClr val="808080"/>
                </a:solidFill>
                <a:latin typeface="Times New Roman"/>
              </a:rPr>
              <a:t>tbl_Complaints</a:t>
            </a:r>
            <a:endParaRPr b="0" lang="en-IN" sz="3200" spc="-1" strike="noStrike">
              <a:latin typeface="Arial"/>
            </a:endParaRPr>
          </a:p>
          <a:p>
            <a:pPr marL="514440" indent="-514440">
              <a:lnSpc>
                <a:spcPct val="15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"/>
            </a:pPr>
            <a:r>
              <a:rPr b="1" lang="en-US" sz="3200" spc="-1" strike="noStrike">
                <a:solidFill>
                  <a:srgbClr val="808080"/>
                </a:solidFill>
                <a:latin typeface="Times New Roman"/>
              </a:rPr>
              <a:t>tbl_Product</a:t>
            </a:r>
            <a:endParaRPr b="0" lang="en-IN" sz="3200" spc="-1" strike="noStrike">
              <a:latin typeface="Arial"/>
            </a:endParaRPr>
          </a:p>
          <a:p>
            <a:pPr marL="514440" indent="-514440">
              <a:lnSpc>
                <a:spcPct val="15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"/>
            </a:pPr>
            <a:r>
              <a:rPr b="1" lang="en-US" sz="3200" spc="-1" strike="noStrike">
                <a:solidFill>
                  <a:srgbClr val="808080"/>
                </a:solidFill>
                <a:latin typeface="Times New Roman"/>
              </a:rPr>
              <a:t>tbl_foodwaste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46" name="Isosceles Triangle 22"/>
          <p:cNvSpPr/>
          <p:nvPr/>
        </p:nvSpPr>
        <p:spPr>
          <a:xfrm rot="10800000">
            <a:off x="1440" y="1440"/>
            <a:ext cx="841320" cy="5664600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" name="Straight Connector 24"/>
          <p:cNvSpPr/>
          <p:nvPr/>
        </p:nvSpPr>
        <p:spPr>
          <a:xfrm>
            <a:off x="7534440" y="1639080"/>
            <a:ext cx="360" cy="3200400"/>
          </a:xfrm>
          <a:prstGeom prst="line">
            <a:avLst/>
          </a:prstGeom>
          <a:ln cap="rnd">
            <a:solidFill>
              <a:srgbClr val="90c22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Isosceles Triangle 26"/>
          <p:cNvSpPr/>
          <p:nvPr/>
        </p:nvSpPr>
        <p:spPr>
          <a:xfrm flipH="1" flipV="1" rot="10800000">
            <a:off x="11349360" y="1217880"/>
            <a:ext cx="841320" cy="5664600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23360" y="205560"/>
            <a:ext cx="859536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  <a:ea typeface="Trebuchet MS"/>
              </a:rPr>
              <a:t>1.tbl_Agency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50" name="Picture 4" descr="Table&#10;&#10;Description automatically generated"/>
          <p:cNvPicPr/>
          <p:nvPr/>
        </p:nvPicPr>
        <p:blipFill>
          <a:blip r:embed="rId1"/>
          <a:stretch/>
        </p:blipFill>
        <p:spPr>
          <a:xfrm>
            <a:off x="880920" y="867600"/>
            <a:ext cx="8026560" cy="557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-2012760" y="263160"/>
            <a:ext cx="859536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  <a:ea typeface="Trebuchet MS"/>
              </a:rPr>
              <a:t>2.tbl_Customer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3600" spc="-1" strike="noStrike">
              <a:latin typeface="Arial"/>
            </a:endParaRPr>
          </a:p>
        </p:txBody>
      </p:sp>
      <p:pic>
        <p:nvPicPr>
          <p:cNvPr id="352" name="Picture 9" descr="Table&#10;&#10;Description automatically generated"/>
          <p:cNvPicPr/>
          <p:nvPr/>
        </p:nvPicPr>
        <p:blipFill>
          <a:blip r:embed="rId1"/>
          <a:stretch/>
        </p:blipFill>
        <p:spPr>
          <a:xfrm>
            <a:off x="478080" y="959760"/>
            <a:ext cx="8797320" cy="532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77160" y="124560"/>
            <a:ext cx="859536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  <a:ea typeface="Trebuchet MS"/>
              </a:rPr>
              <a:t>3.tbl_Ewaste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781560" y="718560"/>
            <a:ext cx="8038440" cy="59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3" descr=""/>
          <p:cNvPicPr/>
          <p:nvPr/>
        </p:nvPicPr>
        <p:blipFill>
          <a:blip r:embed="rId1"/>
          <a:stretch/>
        </p:blipFill>
        <p:spPr>
          <a:xfrm>
            <a:off x="11520" y="0"/>
            <a:ext cx="10518480" cy="6840720"/>
          </a:xfrm>
          <a:prstGeom prst="rect">
            <a:avLst/>
          </a:prstGeom>
          <a:ln w="0">
            <a:noFill/>
          </a:ln>
        </p:spPr>
      </p:pic>
      <p:sp>
        <p:nvSpPr>
          <p:cNvPr id="258" name="Title 2"/>
          <p:cNvSpPr/>
          <p:nvPr/>
        </p:nvSpPr>
        <p:spPr>
          <a:xfrm>
            <a:off x="6222960" y="2684160"/>
            <a:ext cx="5967720" cy="12470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0000" rIns="252000" tIns="180000" bIns="180000" anchor="t">
            <a:noAutofit/>
          </a:bodyPr>
          <a:p>
            <a:pPr algn="r">
              <a:lnSpc>
                <a:spcPct val="90000"/>
              </a:lnSpc>
              <a:buNone/>
            </a:pPr>
            <a:r>
              <a:rPr b="1" lang="en-US" sz="6000" spc="-301" strike="noStrike">
                <a:solidFill>
                  <a:srgbClr val="404040"/>
                </a:solidFill>
                <a:latin typeface="Corbel"/>
                <a:ea typeface="DejaVu Sans"/>
              </a:rPr>
              <a:t>RECYCLIA                 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259" name="Subtitle 3"/>
          <p:cNvSpPr/>
          <p:nvPr/>
        </p:nvSpPr>
        <p:spPr>
          <a:xfrm>
            <a:off x="6222960" y="3946680"/>
            <a:ext cx="5969160" cy="579600"/>
          </a:xfrm>
          <a:prstGeom prst="rect">
            <a:avLst/>
          </a:prstGeom>
          <a:solidFill>
            <a:schemeClr val="tx1">
              <a:alpha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0000" rIns="180000" tIns="180000" bIns="18000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Reuse the Past, Recycle the Present, Save the Future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36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  <a:ea typeface="Trebuchet MS"/>
              </a:rPr>
              <a:t>4.tbl_Complaints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1"/>
          <a:stretch/>
        </p:blipFill>
        <p:spPr>
          <a:xfrm>
            <a:off x="540000" y="1481760"/>
            <a:ext cx="8820000" cy="502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36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  <a:ea typeface="Trebuchet MS"/>
              </a:rPr>
              <a:t>5.tbl_Product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58" name="Picture 5" descr="Table&#10;&#10;Description automatically generated"/>
          <p:cNvPicPr/>
          <p:nvPr/>
        </p:nvPicPr>
        <p:blipFill>
          <a:blip r:embed="rId1"/>
          <a:stretch/>
        </p:blipFill>
        <p:spPr>
          <a:xfrm>
            <a:off x="477000" y="1375560"/>
            <a:ext cx="9122760" cy="472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"/>
          <p:cNvSpPr txBox="1"/>
          <p:nvPr/>
        </p:nvSpPr>
        <p:spPr>
          <a:xfrm>
            <a:off x="1533240" y="637200"/>
            <a:ext cx="5306760" cy="80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3600" spc="-1" strike="noStrike">
                <a:solidFill>
                  <a:srgbClr val="90c226"/>
                </a:solidFill>
                <a:latin typeface="Trebuchet MS"/>
                <a:ea typeface="Trebuchet MS"/>
              </a:rPr>
              <a:t>5.tbl_foodwaste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584280" y="1577520"/>
            <a:ext cx="8955720" cy="407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6"/>
          <p:cNvSpPr/>
          <p:nvPr/>
        </p:nvSpPr>
        <p:spPr>
          <a:xfrm>
            <a:off x="785520" y="645480"/>
            <a:ext cx="8595360" cy="131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90c226"/>
                </a:solidFill>
                <a:latin typeface="Corbel"/>
                <a:ea typeface="DejaVu Sans"/>
              </a:rPr>
              <a:t>CONCLUSION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62" name="Content Placeholder 3"/>
          <p:cNvSpPr/>
          <p:nvPr/>
        </p:nvSpPr>
        <p:spPr>
          <a:xfrm>
            <a:off x="585360" y="1343160"/>
            <a:ext cx="9133560" cy="513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50000"/>
              </a:lnSpc>
              <a:spcBef>
                <a:spcPts val="1984"/>
              </a:spcBef>
              <a:buNone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Electronic and electrical equipment's cannot be avoided in today's world . So also is the case of waste electronic and electrical equipment . As long as this is a necessary evil , it has to be best managed to minimize its adverse impacts on environment . Electronic waste piles are growing , as is their pollution potential . Most of these problems have their source in the development and design of the products concerned . Using this type of system we can conclude that using the methodology of Reduce , Reuse and Recycle ( 3R ) decrease the piles of electronic and electrical equipment , and make environment to be cleaned and healthy .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8"/>
          <p:cNvGrpSpPr/>
          <p:nvPr/>
        </p:nvGrpSpPr>
        <p:grpSpPr>
          <a:xfrm>
            <a:off x="0" y="-8640"/>
            <a:ext cx="12190680" cy="6866640"/>
            <a:chOff x="0" y="-8640"/>
            <a:chExt cx="12190680" cy="6866640"/>
          </a:xfrm>
        </p:grpSpPr>
        <p:sp>
          <p:nvSpPr>
            <p:cNvPr id="364" name="Straight Connector 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525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65" name="Straight Connector 1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66" name="Rectangle 23"/>
            <p:cNvSpPr/>
            <p:nvPr/>
          </p:nvSpPr>
          <p:spPr>
            <a:xfrm>
              <a:off x="9181440" y="-8640"/>
              <a:ext cx="3006000" cy="686520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67" name="Rectangle 25"/>
            <p:cNvSpPr/>
            <p:nvPr/>
          </p:nvSpPr>
          <p:spPr>
            <a:xfrm>
              <a:off x="9603360" y="-8640"/>
              <a:ext cx="2586960" cy="686520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68" name="Isosceles Triangle 13"/>
            <p:cNvSpPr/>
            <p:nvPr/>
          </p:nvSpPr>
          <p:spPr>
            <a:xfrm>
              <a:off x="8932320" y="3048120"/>
              <a:ext cx="3258360" cy="38084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69" name="Rectangle 27"/>
            <p:cNvSpPr/>
            <p:nvPr/>
          </p:nvSpPr>
          <p:spPr>
            <a:xfrm>
              <a:off x="9334440" y="-8640"/>
              <a:ext cx="2853000" cy="686520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70" name="Rectangle 28"/>
            <p:cNvSpPr/>
            <p:nvPr/>
          </p:nvSpPr>
          <p:spPr>
            <a:xfrm>
              <a:off x="10898640" y="-8640"/>
              <a:ext cx="1288800" cy="686520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71" name="Rectangle 29"/>
            <p:cNvSpPr/>
            <p:nvPr/>
          </p:nvSpPr>
          <p:spPr>
            <a:xfrm>
              <a:off x="10938960" y="-8640"/>
              <a:ext cx="1248480" cy="686520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72" name="Isosceles Triangle 17"/>
            <p:cNvSpPr/>
            <p:nvPr/>
          </p:nvSpPr>
          <p:spPr>
            <a:xfrm>
              <a:off x="10371600" y="3589920"/>
              <a:ext cx="1815840" cy="32666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73" name="Isosceles Triangle 18"/>
            <p:cNvSpPr/>
            <p:nvPr/>
          </p:nvSpPr>
          <p:spPr>
            <a:xfrm>
              <a:off x="0" y="4013280"/>
              <a:ext cx="447120" cy="284328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374" name="Rectangle 20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90c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75" name="Group 22"/>
          <p:cNvGrpSpPr/>
          <p:nvPr/>
        </p:nvGrpSpPr>
        <p:grpSpPr>
          <a:xfrm>
            <a:off x="0" y="-8640"/>
            <a:ext cx="12190680" cy="6866640"/>
            <a:chOff x="0" y="-8640"/>
            <a:chExt cx="12190680" cy="6866640"/>
          </a:xfrm>
        </p:grpSpPr>
        <p:sp>
          <p:nvSpPr>
            <p:cNvPr id="376" name="Straight Connector 23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77" name="Rectangle 23"/>
            <p:cNvSpPr/>
            <p:nvPr/>
          </p:nvSpPr>
          <p:spPr>
            <a:xfrm>
              <a:off x="9181440" y="-8640"/>
              <a:ext cx="3006000" cy="686520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78" name="Rectangle 25"/>
            <p:cNvSpPr/>
            <p:nvPr/>
          </p:nvSpPr>
          <p:spPr>
            <a:xfrm>
              <a:off x="9603360" y="-8640"/>
              <a:ext cx="2586960" cy="686520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79" name="Isosceles Triangle 26"/>
            <p:cNvSpPr/>
            <p:nvPr/>
          </p:nvSpPr>
          <p:spPr>
            <a:xfrm>
              <a:off x="8932320" y="3048120"/>
              <a:ext cx="3258360" cy="38084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80" name="Rectangle 27"/>
            <p:cNvSpPr/>
            <p:nvPr/>
          </p:nvSpPr>
          <p:spPr>
            <a:xfrm>
              <a:off x="9334440" y="-8640"/>
              <a:ext cx="2853000" cy="686520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81" name="Rectangle 28"/>
            <p:cNvSpPr/>
            <p:nvPr/>
          </p:nvSpPr>
          <p:spPr>
            <a:xfrm>
              <a:off x="10898640" y="-8640"/>
              <a:ext cx="1288800" cy="686520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82" name="Rectangle 29"/>
            <p:cNvSpPr/>
            <p:nvPr/>
          </p:nvSpPr>
          <p:spPr>
            <a:xfrm>
              <a:off x="10938960" y="-8640"/>
              <a:ext cx="1248480" cy="686520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83" name="Isosceles Triangle 30"/>
            <p:cNvSpPr/>
            <p:nvPr/>
          </p:nvSpPr>
          <p:spPr>
            <a:xfrm>
              <a:off x="10371600" y="3589920"/>
              <a:ext cx="1815840" cy="32666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84" name="Isosceles Triangle 31"/>
            <p:cNvSpPr/>
            <p:nvPr/>
          </p:nvSpPr>
          <p:spPr>
            <a:xfrm>
              <a:off x="0" y="4013280"/>
              <a:ext cx="447120" cy="284328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385" name="Rectangle 33"/>
          <p:cNvSpPr/>
          <p:nvPr/>
        </p:nvSpPr>
        <p:spPr>
          <a:xfrm>
            <a:off x="477000" y="480240"/>
            <a:ext cx="11236680" cy="5896440"/>
          </a:xfrm>
          <a:prstGeom prst="rect">
            <a:avLst/>
          </a:prstGeom>
          <a:solidFill>
            <a:srgbClr val="ffffff"/>
          </a:solidFill>
          <a:ln cap="rnd" w="22225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6" name="Picture 4" descr="Diagram&#10;&#10;Description automatically generated"/>
          <p:cNvPicPr/>
          <p:nvPr/>
        </p:nvPicPr>
        <p:blipFill>
          <a:blip r:embed="rId1"/>
          <a:srcRect l="0" t="25522" r="0" b="22659"/>
          <a:stretch/>
        </p:blipFill>
        <p:spPr>
          <a:xfrm>
            <a:off x="568440" y="571680"/>
            <a:ext cx="11053800" cy="5713560"/>
          </a:xfrm>
          <a:prstGeom prst="rect">
            <a:avLst/>
          </a:prstGeom>
          <a:ln w="0">
            <a:noFill/>
          </a:ln>
        </p:spPr>
      </p:pic>
      <p:sp>
        <p:nvSpPr>
          <p:cNvPr id="387" name="TextBox 4"/>
          <p:cNvSpPr/>
          <p:nvPr/>
        </p:nvSpPr>
        <p:spPr>
          <a:xfrm>
            <a:off x="3879360" y="3128760"/>
            <a:ext cx="5467320" cy="912600"/>
          </a:xfrm>
          <a:prstGeom prst="rect">
            <a:avLst/>
          </a:prstGeom>
          <a:solidFill>
            <a:srgbClr val="ffffff"/>
          </a:solidFill>
          <a:ln cap="rnd">
            <a:solidFill>
              <a:srgbClr val="54a0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3f7819"/>
                </a:solidFill>
                <a:latin typeface="Times New Roman"/>
                <a:ea typeface="DejaVu Sans"/>
              </a:rPr>
              <a:t>THANK YOU</a:t>
            </a:r>
            <a:endParaRPr b="0" lang="en-IN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traight Connector 222"/>
          <p:cNvSpPr/>
          <p:nvPr/>
        </p:nvSpPr>
        <p:spPr>
          <a:xfrm>
            <a:off x="4241520" y="1460160"/>
            <a:ext cx="360" cy="3937320"/>
          </a:xfrm>
          <a:prstGeom prst="line">
            <a:avLst/>
          </a:prstGeom>
          <a:ln cap="rnd">
            <a:solidFill>
              <a:srgbClr val="90c22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43320" y="816480"/>
            <a:ext cx="3366000" cy="522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Content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654440" y="816480"/>
            <a:ext cx="4618440" cy="522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INTRODUCTION</a:t>
            </a:r>
            <a:endParaRPr b="0" lang="en-IN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EXISTING AND PROPOSED SYSTEM</a:t>
            </a:r>
            <a:endParaRPr b="0" lang="en-IN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STAKEHOLDERS</a:t>
            </a:r>
            <a:endParaRPr b="0" lang="en-IN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WORKFLOW</a:t>
            </a:r>
            <a:endParaRPr b="0" lang="en-IN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TABLES</a:t>
            </a:r>
            <a:endParaRPr b="0" lang="en-IN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CONCLUSION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225"/>
          <p:cNvGrpSpPr/>
          <p:nvPr/>
        </p:nvGrpSpPr>
        <p:grpSpPr>
          <a:xfrm>
            <a:off x="1440" y="-8640"/>
            <a:ext cx="12189240" cy="6866640"/>
            <a:chOff x="1440" y="-8640"/>
            <a:chExt cx="12189240" cy="6866640"/>
          </a:xfrm>
        </p:grpSpPr>
        <p:sp>
          <p:nvSpPr>
            <p:cNvPr id="264" name="Straight Connector 226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cap="rnd" w="9525">
              <a:solidFill>
                <a:srgbClr val="bfbfb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65" name="Straight Connector 227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cap="rnd" w="9525">
              <a:solidFill>
                <a:srgbClr val="d9d9d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66" name="Rectangle 23"/>
            <p:cNvSpPr/>
            <p:nvPr/>
          </p:nvSpPr>
          <p:spPr>
            <a:xfrm>
              <a:off x="9181440" y="-8640"/>
              <a:ext cx="3006000" cy="686520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67" name="Rectangle 25"/>
            <p:cNvSpPr/>
            <p:nvPr/>
          </p:nvSpPr>
          <p:spPr>
            <a:xfrm>
              <a:off x="9603360" y="-8640"/>
              <a:ext cx="2586960" cy="686520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68" name="Isosceles Triangle 230"/>
            <p:cNvSpPr/>
            <p:nvPr/>
          </p:nvSpPr>
          <p:spPr>
            <a:xfrm>
              <a:off x="8932320" y="3048120"/>
              <a:ext cx="3258360" cy="380844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69" name="Rectangle 27"/>
            <p:cNvSpPr/>
            <p:nvPr/>
          </p:nvSpPr>
          <p:spPr>
            <a:xfrm>
              <a:off x="9334440" y="-8640"/>
              <a:ext cx="2853000" cy="686520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0" name="Rectangle 28"/>
            <p:cNvSpPr/>
            <p:nvPr/>
          </p:nvSpPr>
          <p:spPr>
            <a:xfrm>
              <a:off x="10898640" y="-8640"/>
              <a:ext cx="1288800" cy="686520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1" name="Rectangle 29"/>
            <p:cNvSpPr/>
            <p:nvPr/>
          </p:nvSpPr>
          <p:spPr>
            <a:xfrm>
              <a:off x="10938960" y="-8640"/>
              <a:ext cx="1248480" cy="686520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2" name="Isosceles Triangle 234"/>
            <p:cNvSpPr/>
            <p:nvPr/>
          </p:nvSpPr>
          <p:spPr>
            <a:xfrm>
              <a:off x="10371600" y="3589920"/>
              <a:ext cx="1815840" cy="326664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3" name="Isosceles Triangle 235"/>
            <p:cNvSpPr/>
            <p:nvPr/>
          </p:nvSpPr>
          <p:spPr>
            <a:xfrm rot="10800000">
              <a:off x="1440" y="1440"/>
              <a:ext cx="841320" cy="56646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pic>
        <p:nvPicPr>
          <p:cNvPr id="274" name="Content Placeholder 6" descr="circuit board"/>
          <p:cNvPicPr/>
          <p:nvPr/>
        </p:nvPicPr>
        <p:blipFill>
          <a:blip r:embed="rId1"/>
          <a:srcRect l="9092" t="0" r="0" b="28482"/>
          <a:stretch/>
        </p:blipFill>
        <p:spPr>
          <a:xfrm flipH="1">
            <a:off x="144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275" name="Isosceles Triangle 237"/>
          <p:cNvSpPr/>
          <p:nvPr/>
        </p:nvSpPr>
        <p:spPr>
          <a:xfrm rot="10800000">
            <a:off x="1440" y="1440"/>
            <a:ext cx="841320" cy="5664600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" name="Parallelogram 239"/>
          <p:cNvSpPr/>
          <p:nvPr/>
        </p:nvSpPr>
        <p:spPr>
          <a:xfrm>
            <a:off x="3733920" y="0"/>
            <a:ext cx="7313760" cy="685656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" name="Straight Connector 241"/>
          <p:cNvSpPr/>
          <p:nvPr/>
        </p:nvSpPr>
        <p:spPr>
          <a:xfrm>
            <a:off x="9370800" y="0"/>
            <a:ext cx="1219320" cy="6858000"/>
          </a:xfrm>
          <a:prstGeom prst="line">
            <a:avLst/>
          </a:prstGeom>
          <a:ln cap="rnd" w="9525">
            <a:solidFill>
              <a:srgbClr val="bfbfb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8" name="Straight Connector 243"/>
          <p:cNvSpPr/>
          <p:nvPr/>
        </p:nvSpPr>
        <p:spPr>
          <a:xfrm flipH="1">
            <a:off x="7425000" y="3681360"/>
            <a:ext cx="4763520" cy="3176640"/>
          </a:xfrm>
          <a:prstGeom prst="line">
            <a:avLst/>
          </a:prstGeom>
          <a:ln cap="rnd" w="9525">
            <a:solidFill>
              <a:srgbClr val="d9d9d9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9" name="Rectangle 23"/>
          <p:cNvSpPr/>
          <p:nvPr/>
        </p:nvSpPr>
        <p:spPr>
          <a:xfrm>
            <a:off x="9181440" y="-8640"/>
            <a:ext cx="3006000" cy="6865200"/>
          </a:xfrm>
          <a:custGeom>
            <a:avLst/>
            <a:gdLst/>
            <a:ah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" name="Rectangle 25"/>
          <p:cNvSpPr/>
          <p:nvPr/>
        </p:nvSpPr>
        <p:spPr>
          <a:xfrm>
            <a:off x="9603360" y="-8640"/>
            <a:ext cx="2586960" cy="6865200"/>
          </a:xfrm>
          <a:custGeom>
            <a:avLst/>
            <a:gdLst/>
            <a:ah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Isosceles Triangle 249"/>
          <p:cNvSpPr/>
          <p:nvPr/>
        </p:nvSpPr>
        <p:spPr>
          <a:xfrm>
            <a:off x="8932320" y="3048120"/>
            <a:ext cx="3258360" cy="380844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" name="Title 5"/>
          <p:cNvSpPr/>
          <p:nvPr/>
        </p:nvSpPr>
        <p:spPr>
          <a:xfrm>
            <a:off x="4791600" y="1932840"/>
            <a:ext cx="4493880" cy="21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88000"/>
          </a:bodyPr>
          <a:p>
            <a:pPr algn="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5400" spc="-4" strike="noStrike">
                <a:solidFill>
                  <a:srgbClr val="90c226"/>
                </a:solidFill>
                <a:latin typeface="Trebuchet MS"/>
                <a:ea typeface="DejaVu Sans"/>
              </a:rPr>
              <a:t>INTRODUCTION</a:t>
            </a:r>
            <a:br>
              <a:rPr sz="5400"/>
            </a:br>
            <a:endParaRPr b="0" lang="en-IN" sz="5400" spc="-1" strike="noStrike">
              <a:latin typeface="Arial"/>
            </a:endParaRPr>
          </a:p>
        </p:txBody>
      </p:sp>
      <p:sp>
        <p:nvSpPr>
          <p:cNvPr id="283" name="Rectangle 27"/>
          <p:cNvSpPr/>
          <p:nvPr/>
        </p:nvSpPr>
        <p:spPr>
          <a:xfrm>
            <a:off x="9334440" y="-8640"/>
            <a:ext cx="2853000" cy="6865200"/>
          </a:xfrm>
          <a:custGeom>
            <a:avLst/>
            <a:gdLst/>
            <a:ah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Rectangle 28"/>
          <p:cNvSpPr/>
          <p:nvPr/>
        </p:nvSpPr>
        <p:spPr>
          <a:xfrm>
            <a:off x="10898640" y="-8640"/>
            <a:ext cx="1288800" cy="6865200"/>
          </a:xfrm>
          <a:custGeom>
            <a:avLst/>
            <a:gdLst/>
            <a:ah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Rectangle 29"/>
          <p:cNvSpPr/>
          <p:nvPr/>
        </p:nvSpPr>
        <p:spPr>
          <a:xfrm>
            <a:off x="10938960" y="-8640"/>
            <a:ext cx="1248480" cy="6865200"/>
          </a:xfrm>
          <a:custGeom>
            <a:avLst/>
            <a:gdLst/>
            <a:ah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Isosceles Triangle 257"/>
          <p:cNvSpPr/>
          <p:nvPr/>
        </p:nvSpPr>
        <p:spPr>
          <a:xfrm>
            <a:off x="10371600" y="3589920"/>
            <a:ext cx="1815840" cy="326664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-180000" y="-900000"/>
            <a:ext cx="9930240" cy="16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br>
              <a:rPr sz="5400"/>
            </a:br>
            <a:br>
              <a:rPr sz="5400"/>
            </a:br>
            <a:br>
              <a:rPr sz="5400"/>
            </a:br>
            <a:r>
              <a:rPr b="1" lang="en-US" sz="4200" spc="-1" strike="noStrike">
                <a:solidFill>
                  <a:srgbClr val="90c226"/>
                </a:solidFill>
                <a:latin typeface="Times New Roman"/>
              </a:rPr>
              <a:t>PROJECT OVERVIEW</a:t>
            </a:r>
            <a:r>
              <a:rPr b="0" lang="en-US" sz="4200" spc="-1" strike="noStrike">
                <a:solidFill>
                  <a:srgbClr val="90c226"/>
                </a:solidFill>
                <a:latin typeface="Trebuchet MS"/>
              </a:rPr>
              <a:t> </a:t>
            </a:r>
            <a:r>
              <a:rPr b="0" lang="en-US" sz="5400" spc="-1" strike="noStrike">
                <a:solidFill>
                  <a:srgbClr val="90c226"/>
                </a:solidFill>
                <a:latin typeface="Trebuchet MS"/>
              </a:rPr>
              <a:t>        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288" name="Content Placeholder 2"/>
          <p:cNvSpPr/>
          <p:nvPr/>
        </p:nvSpPr>
        <p:spPr>
          <a:xfrm>
            <a:off x="942120" y="900000"/>
            <a:ext cx="8957880" cy="51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3000"/>
          </a:bodyPr>
          <a:p>
            <a:pPr marL="216000" indent="-216000" algn="ctr">
              <a:lnSpc>
                <a:spcPct val="100000"/>
              </a:lnSpc>
              <a:spcBef>
                <a:spcPts val="108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8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“RECYCLIA “is a Waste Management System, which present an admin-agency-customer interaction system by using </a:t>
            </a:r>
            <a:r>
              <a:rPr b="0" lang="en" sz="1800" spc="4" strike="noStrike">
                <a:solidFill>
                  <a:srgbClr val="000000"/>
                </a:solidFill>
                <a:latin typeface="Times New Roman"/>
                <a:ea typeface="Times New Roman"/>
              </a:rPr>
              <a:t>Angular</a:t>
            </a:r>
            <a:r>
              <a:rPr b="0" lang="en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framework as front end and asp.net core as back end. </a:t>
            </a:r>
            <a:endParaRPr b="0" lang="en-IN" sz="1800" spc="-1" strike="noStrike">
              <a:latin typeface="Arial"/>
            </a:endParaRPr>
          </a:p>
          <a:p>
            <a:pPr marL="216000" indent="-216000" algn="just">
              <a:lnSpc>
                <a:spcPct val="140000"/>
              </a:lnSpc>
              <a:spcBef>
                <a:spcPts val="24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This application makes it possible for the customers to send request to the corresponding agency for the removal of e-waste as well as food waste, while providing about the details of the waste item. </a:t>
            </a:r>
            <a:endParaRPr b="0" lang="en-IN" sz="1800" spc="-1" strike="noStrike">
              <a:latin typeface="Arial"/>
            </a:endParaRPr>
          </a:p>
          <a:p>
            <a:pPr marL="216000" indent="-216000" algn="just">
              <a:lnSpc>
                <a:spcPct val="140000"/>
              </a:lnSpc>
              <a:spcBef>
                <a:spcPts val="24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 agency can only accept request from the approved customers in their district and can update the details of the e-waste after the removal.</a:t>
            </a:r>
            <a:endParaRPr b="0" lang="en" sz="1800" spc="-1" strike="noStrike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marL="216000" indent="-216000" algn="just">
              <a:lnSpc>
                <a:spcPct val="140000"/>
              </a:lnSpc>
              <a:spcBef>
                <a:spcPts val="24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For e-waste, the agency paid an amount corresponding to the weightage of e-waste to the customer. In the case of food waste, the customer have to make monthly payment for the removal of waste. </a:t>
            </a:r>
            <a:endParaRPr b="0" lang="en" sz="1800" spc="-1" strike="noStrike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marL="216000" indent="-216000" algn="just">
              <a:lnSpc>
                <a:spcPct val="140000"/>
              </a:lnSpc>
              <a:spcBef>
                <a:spcPts val="24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en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“Recyclia” helps the customer to view and buy recycled product from the portal.Customers can also send complaints directly to the admin along with automatically generated current date. </a:t>
            </a:r>
            <a:endParaRPr b="0" lang="en-IN" sz="1800" spc="-1" strike="noStrike">
              <a:latin typeface="Arial"/>
            </a:endParaRPr>
          </a:p>
          <a:p>
            <a:pPr marL="216000" indent="-216000" algn="just">
              <a:lnSpc>
                <a:spcPct val="140000"/>
              </a:lnSpc>
              <a:spcBef>
                <a:spcPts val="24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Only admin can have the authority to solve the complaints as the same time agency can view the complaints from their customer side.</a:t>
            </a:r>
            <a:endParaRPr b="0" lang="en" sz="1800" spc="-1" strike="noStrike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marL="216000" indent="-216000" algn="just">
              <a:lnSpc>
                <a:spcPct val="140000"/>
              </a:lnSpc>
              <a:spcBef>
                <a:spcPts val="24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b="0" lang="en" sz="1800" spc="4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en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is an application for</a:t>
            </a:r>
            <a:r>
              <a:rPr b="0" lang="en" sz="1800" spc="4" strike="noStrike">
                <a:solidFill>
                  <a:srgbClr val="000000"/>
                </a:solidFill>
                <a:latin typeface="Times New Roman"/>
                <a:ea typeface="Times New Roman"/>
              </a:rPr>
              <a:t> customers </a:t>
            </a:r>
            <a:r>
              <a:rPr b="0" lang="en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b="0" lang="en" sz="1800" spc="4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en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b="0" lang="en" sz="1800" spc="4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en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they can</a:t>
            </a:r>
            <a:r>
              <a:rPr b="0" lang="en" sz="1800" spc="4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en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manage</a:t>
            </a:r>
            <a:r>
              <a:rPr b="0" lang="en" sz="1800" spc="4" strike="noStrike">
                <a:solidFill>
                  <a:srgbClr val="000000"/>
                </a:solidFill>
                <a:latin typeface="Times New Roman"/>
                <a:ea typeface="Times New Roman"/>
              </a:rPr>
              <a:t> their e-waste and food waste </a:t>
            </a:r>
            <a:r>
              <a:rPr b="0" lang="en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b="0" lang="en" sz="1800" spc="4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en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anywhere.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Rectangle 7"/>
          <p:cNvSpPr/>
          <p:nvPr/>
        </p:nvSpPr>
        <p:spPr>
          <a:xfrm>
            <a:off x="0" y="0"/>
            <a:ext cx="12187440" cy="685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PlaceHolder 1"/>
          <p:cNvSpPr>
            <a:spLocks noGrp="1"/>
          </p:cNvSpPr>
          <p:nvPr>
            <p:ph/>
          </p:nvPr>
        </p:nvSpPr>
        <p:spPr>
          <a:xfrm>
            <a:off x="677160" y="1253160"/>
            <a:ext cx="6534720" cy="536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just">
              <a:lnSpc>
                <a:spcPct val="143000"/>
              </a:lnSpc>
              <a:spcBef>
                <a:spcPts val="737"/>
              </a:spcBef>
              <a:buNone/>
            </a:pPr>
            <a:endParaRPr b="0" lang="en-IN" sz="2000" spc="-1" strike="noStrike">
              <a:latin typeface="Arial"/>
            </a:endParaRPr>
          </a:p>
          <a:p>
            <a:pPr marL="343080" indent="-343080" algn="just">
              <a:lnSpc>
                <a:spcPct val="143000"/>
              </a:lnSpc>
              <a:spcBef>
                <a:spcPts val="737"/>
              </a:spcBef>
              <a:buClr>
                <a:srgbClr val="90c226"/>
              </a:buClr>
              <a:buSzPct val="80000"/>
              <a:buFont typeface="Wingdings,Sans-Serif"/>
              <a:buChar char="v"/>
            </a:pPr>
            <a:r>
              <a:rPr b="0" lang="en-US" sz="2000" spc="-1" strike="noStrike">
                <a:solidFill>
                  <a:srgbClr val="404040"/>
                </a:solidFill>
                <a:latin typeface="Times New Roman"/>
              </a:rPr>
              <a:t>In the existing system there is no availability to ask request to throw out the garbage in their apartment. </a:t>
            </a:r>
            <a:endParaRPr b="0" lang="en-IN" sz="2000" spc="-1" strike="noStrike">
              <a:latin typeface="Arial"/>
            </a:endParaRPr>
          </a:p>
          <a:p>
            <a:pPr marL="343080" indent="-343080" algn="just">
              <a:lnSpc>
                <a:spcPct val="143000"/>
              </a:lnSpc>
              <a:spcBef>
                <a:spcPts val="737"/>
              </a:spcBef>
              <a:buClr>
                <a:srgbClr val="90c226"/>
              </a:buClr>
              <a:buSzPct val="80000"/>
              <a:buFont typeface="Wingdings,Sans-Serif"/>
              <a:buChar char="v"/>
            </a:pPr>
            <a:r>
              <a:rPr b="0" lang="en-US" sz="2000" spc="-1" strike="noStrike">
                <a:solidFill>
                  <a:srgbClr val="404040"/>
                </a:solidFill>
                <a:latin typeface="Times New Roman"/>
              </a:rPr>
              <a:t>It takes lot of time to throw garbage and more physical effort is needed. </a:t>
            </a:r>
            <a:endParaRPr b="0" lang="en-IN" sz="2000" spc="-1" strike="noStrike">
              <a:latin typeface="Arial"/>
            </a:endParaRPr>
          </a:p>
          <a:p>
            <a:pPr marL="343080" indent="-343080" algn="just">
              <a:lnSpc>
                <a:spcPct val="143000"/>
              </a:lnSpc>
              <a:spcBef>
                <a:spcPts val="737"/>
              </a:spcBef>
              <a:buClr>
                <a:srgbClr val="90c226"/>
              </a:buClr>
              <a:buSzPct val="80000"/>
              <a:buFont typeface="Wingdings,Sans-Serif"/>
              <a:buChar char="v"/>
            </a:pPr>
            <a:r>
              <a:rPr b="0" lang="en-US" sz="2000" spc="-1" strike="noStrike">
                <a:solidFill>
                  <a:srgbClr val="404040"/>
                </a:solidFill>
                <a:latin typeface="Times New Roman"/>
              </a:rPr>
              <a:t>Existing system is only available to specific apartment in a specific place.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143000"/>
              </a:lnSpc>
              <a:spcBef>
                <a:spcPts val="737"/>
              </a:spcBef>
              <a:buNone/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br>
              <a:rPr sz="2000"/>
            </a:br>
            <a:br>
              <a:rPr sz="2000"/>
            </a:b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91" name="Rectangle 9"/>
          <p:cNvSpPr/>
          <p:nvPr/>
        </p:nvSpPr>
        <p:spPr>
          <a:xfrm>
            <a:off x="7534800" y="0"/>
            <a:ext cx="4655880" cy="68565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Straight Connector 11"/>
          <p:cNvSpPr/>
          <p:nvPr/>
        </p:nvSpPr>
        <p:spPr>
          <a:xfrm flipH="1">
            <a:off x="10590120" y="0"/>
            <a:ext cx="1059840" cy="6858000"/>
          </a:xfrm>
          <a:prstGeom prst="line">
            <a:avLst/>
          </a:prstGeom>
          <a:ln cap="rnd" w="9525">
            <a:solidFill>
              <a:srgbClr val="bfbfbf">
                <a:alpha val="70000"/>
              </a:srgb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3" name="Straight Connector 13"/>
          <p:cNvSpPr/>
          <p:nvPr/>
        </p:nvSpPr>
        <p:spPr>
          <a:xfrm flipH="1">
            <a:off x="7721280" y="3721320"/>
            <a:ext cx="4345560" cy="3136320"/>
          </a:xfrm>
          <a:prstGeom prst="line">
            <a:avLst/>
          </a:prstGeom>
          <a:ln cap="rnd" w="9525">
            <a:solidFill>
              <a:srgbClr val="bfbfbf">
                <a:alpha val="70000"/>
              </a:srgb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4" name="Rectangle 23"/>
          <p:cNvSpPr/>
          <p:nvPr/>
        </p:nvSpPr>
        <p:spPr>
          <a:xfrm>
            <a:off x="9181440" y="-8640"/>
            <a:ext cx="3006000" cy="6865200"/>
          </a:xfrm>
          <a:custGeom>
            <a:avLst/>
            <a:gdLst/>
            <a:ah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Rectangle 25"/>
          <p:cNvSpPr/>
          <p:nvPr/>
        </p:nvSpPr>
        <p:spPr>
          <a:xfrm>
            <a:off x="9603360" y="-8640"/>
            <a:ext cx="2586960" cy="6865200"/>
          </a:xfrm>
          <a:custGeom>
            <a:avLst/>
            <a:gdLst/>
            <a:ah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Isosceles Triangle 19"/>
          <p:cNvSpPr/>
          <p:nvPr/>
        </p:nvSpPr>
        <p:spPr>
          <a:xfrm>
            <a:off x="8932320" y="3048120"/>
            <a:ext cx="3258360" cy="380844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Rectangle 27"/>
          <p:cNvSpPr/>
          <p:nvPr/>
        </p:nvSpPr>
        <p:spPr>
          <a:xfrm>
            <a:off x="9334440" y="-8640"/>
            <a:ext cx="2853000" cy="6865200"/>
          </a:xfrm>
          <a:custGeom>
            <a:avLst/>
            <a:gdLst/>
            <a:ah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Rectangle 28"/>
          <p:cNvSpPr/>
          <p:nvPr/>
        </p:nvSpPr>
        <p:spPr>
          <a:xfrm>
            <a:off x="10898640" y="-8640"/>
            <a:ext cx="1288800" cy="6865200"/>
          </a:xfrm>
          <a:custGeom>
            <a:avLst/>
            <a:gdLst/>
            <a:ah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" name="Rectangle 29"/>
          <p:cNvSpPr/>
          <p:nvPr/>
        </p:nvSpPr>
        <p:spPr>
          <a:xfrm>
            <a:off x="10938960" y="-8640"/>
            <a:ext cx="1248480" cy="6865200"/>
          </a:xfrm>
          <a:custGeom>
            <a:avLst/>
            <a:gdLst/>
            <a:ah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" name="Isosceles Triangle 27"/>
          <p:cNvSpPr/>
          <p:nvPr/>
        </p:nvSpPr>
        <p:spPr>
          <a:xfrm>
            <a:off x="10371600" y="3589920"/>
            <a:ext cx="1815840" cy="326664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1" name="PlaceHolder 2"/>
          <p:cNvSpPr>
            <a:spLocks noGrp="1"/>
          </p:cNvSpPr>
          <p:nvPr>
            <p:ph type="title"/>
          </p:nvPr>
        </p:nvSpPr>
        <p:spPr>
          <a:xfrm>
            <a:off x="7829640" y="1253160"/>
            <a:ext cx="384012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Times New Roman"/>
              </a:rPr>
              <a:t>EXISTING                                         SYSTEM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ctangle 7"/>
          <p:cNvSpPr/>
          <p:nvPr/>
        </p:nvSpPr>
        <p:spPr>
          <a:xfrm>
            <a:off x="0" y="-377640"/>
            <a:ext cx="12187440" cy="685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Rectangle 9"/>
          <p:cNvSpPr/>
          <p:nvPr/>
        </p:nvSpPr>
        <p:spPr>
          <a:xfrm>
            <a:off x="7534800" y="-171360"/>
            <a:ext cx="4655880" cy="68565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Straight Connector 11"/>
          <p:cNvSpPr/>
          <p:nvPr/>
        </p:nvSpPr>
        <p:spPr>
          <a:xfrm flipH="1">
            <a:off x="10590120" y="-171360"/>
            <a:ext cx="1059840" cy="6858000"/>
          </a:xfrm>
          <a:prstGeom prst="line">
            <a:avLst/>
          </a:prstGeom>
          <a:ln cap="rnd" w="9525">
            <a:solidFill>
              <a:srgbClr val="bfbfbf">
                <a:alpha val="70000"/>
              </a:srgb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05" name="Straight Connector 13"/>
          <p:cNvSpPr/>
          <p:nvPr/>
        </p:nvSpPr>
        <p:spPr>
          <a:xfrm flipH="1">
            <a:off x="7721280" y="3549960"/>
            <a:ext cx="4345560" cy="3136320"/>
          </a:xfrm>
          <a:prstGeom prst="line">
            <a:avLst/>
          </a:prstGeom>
          <a:ln cap="rnd" w="9525">
            <a:solidFill>
              <a:srgbClr val="bfbfbf">
                <a:alpha val="70000"/>
              </a:srgb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06" name="Rectangle 23"/>
          <p:cNvSpPr/>
          <p:nvPr/>
        </p:nvSpPr>
        <p:spPr>
          <a:xfrm>
            <a:off x="9181440" y="-180000"/>
            <a:ext cx="3006000" cy="6865200"/>
          </a:xfrm>
          <a:custGeom>
            <a:avLst/>
            <a:gdLst/>
            <a:ah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" name="Rectangle 25"/>
          <p:cNvSpPr/>
          <p:nvPr/>
        </p:nvSpPr>
        <p:spPr>
          <a:xfrm>
            <a:off x="9603360" y="-180000"/>
            <a:ext cx="2586960" cy="6865200"/>
          </a:xfrm>
          <a:custGeom>
            <a:avLst/>
            <a:gdLst/>
            <a:ah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" name="Isosceles Triangle 19"/>
          <p:cNvSpPr/>
          <p:nvPr/>
        </p:nvSpPr>
        <p:spPr>
          <a:xfrm>
            <a:off x="8932320" y="2876760"/>
            <a:ext cx="3258360" cy="380844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" name="Rectangle 27"/>
          <p:cNvSpPr/>
          <p:nvPr/>
        </p:nvSpPr>
        <p:spPr>
          <a:xfrm>
            <a:off x="9334440" y="-180000"/>
            <a:ext cx="2853000" cy="6865200"/>
          </a:xfrm>
          <a:custGeom>
            <a:avLst/>
            <a:gdLst/>
            <a:ah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0" name="Rectangle 28"/>
          <p:cNvSpPr/>
          <p:nvPr/>
        </p:nvSpPr>
        <p:spPr>
          <a:xfrm>
            <a:off x="10898640" y="-180000"/>
            <a:ext cx="1288800" cy="6865200"/>
          </a:xfrm>
          <a:custGeom>
            <a:avLst/>
            <a:gdLst/>
            <a:ah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" name="Rectangle 29"/>
          <p:cNvSpPr/>
          <p:nvPr/>
        </p:nvSpPr>
        <p:spPr>
          <a:xfrm>
            <a:off x="10938960" y="-180000"/>
            <a:ext cx="1248480" cy="6865200"/>
          </a:xfrm>
          <a:custGeom>
            <a:avLst/>
            <a:gdLst/>
            <a:ah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" name="Isosceles Triangle 27"/>
          <p:cNvSpPr/>
          <p:nvPr/>
        </p:nvSpPr>
        <p:spPr>
          <a:xfrm>
            <a:off x="10371600" y="3418560"/>
            <a:ext cx="1815840" cy="326664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>
            <a:outerShdw blurRad="38160" dir="5400000" dist="2556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829640" y="1081800"/>
            <a:ext cx="384012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Times New Roman"/>
              </a:rPr>
              <a:t>PROPOSED                                       SYSTEM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14" name="Content Placeholder 1"/>
          <p:cNvSpPr/>
          <p:nvPr/>
        </p:nvSpPr>
        <p:spPr>
          <a:xfrm>
            <a:off x="180000" y="0"/>
            <a:ext cx="7032240" cy="719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0000"/>
          </a:bodyPr>
          <a:p>
            <a:pPr algn="just">
              <a:lnSpc>
                <a:spcPct val="143000"/>
              </a:lnSpc>
              <a:spcBef>
                <a:spcPts val="737"/>
              </a:spcBef>
              <a:buNone/>
            </a:pPr>
            <a:endParaRPr b="0" lang="en-IN" sz="2000" spc="-1" strike="noStrike">
              <a:latin typeface="Arial"/>
            </a:endParaRPr>
          </a:p>
          <a:p>
            <a:pPr marL="343080" indent="-343080" algn="just">
              <a:lnSpc>
                <a:spcPct val="143000"/>
              </a:lnSpc>
              <a:spcBef>
                <a:spcPts val="737"/>
              </a:spcBef>
              <a:buClr>
                <a:srgbClr val="90c226"/>
              </a:buClr>
              <a:buSzPct val="80000"/>
              <a:buFont typeface="Wingdings,Sans-Serif"/>
              <a:buChar char="v"/>
            </a:pPr>
            <a:r>
              <a:rPr b="0" lang="en-US" sz="20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The proposed system provides an easy way to users where users can simply send a request to agency and give details of the garbage from anywhere and from anyplace. </a:t>
            </a:r>
            <a:endParaRPr b="0" lang="en-IN" sz="2000" spc="-1" strike="noStrike">
              <a:latin typeface="Arial"/>
            </a:endParaRPr>
          </a:p>
          <a:p>
            <a:pPr marL="343080" indent="-343080" algn="just">
              <a:lnSpc>
                <a:spcPct val="143000"/>
              </a:lnSpc>
              <a:spcBef>
                <a:spcPts val="737"/>
              </a:spcBef>
              <a:buClr>
                <a:srgbClr val="90c226"/>
              </a:buClr>
              <a:buSzPct val="80000"/>
              <a:buFont typeface="Wingdings,Sans-Serif"/>
              <a:buChar char="v"/>
            </a:pPr>
            <a:r>
              <a:rPr b="0" lang="en-US" sz="20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Proposed system have the facility of selling recycled products to customer</a:t>
            </a:r>
            <a:endParaRPr b="0" lang="en-IN" sz="2000" spc="-1" strike="noStrike">
              <a:latin typeface="Arial"/>
            </a:endParaRPr>
          </a:p>
          <a:p>
            <a:pPr marL="343080" indent="-343080" algn="just">
              <a:lnSpc>
                <a:spcPct val="143000"/>
              </a:lnSpc>
              <a:spcBef>
                <a:spcPts val="737"/>
              </a:spcBef>
              <a:buClr>
                <a:srgbClr val="90c226"/>
              </a:buClr>
              <a:buSzPct val="80000"/>
              <a:buFont typeface="Wingdings,Sans-Serif"/>
              <a:buChar char="v"/>
            </a:pPr>
            <a:r>
              <a:rPr b="0" lang="en-US" sz="20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The proposed system saves lot of time and no need of any physical effort. </a:t>
            </a:r>
            <a:endParaRPr b="0" lang="en-IN" sz="2000" spc="-1" strike="noStrike">
              <a:latin typeface="Arial"/>
            </a:endParaRPr>
          </a:p>
          <a:p>
            <a:pPr marL="343080" indent="-343080" algn="just">
              <a:lnSpc>
                <a:spcPct val="143000"/>
              </a:lnSpc>
              <a:spcBef>
                <a:spcPts val="737"/>
              </a:spcBef>
              <a:buClr>
                <a:srgbClr val="90c226"/>
              </a:buClr>
              <a:buSzPct val="80000"/>
              <a:buFont typeface="Wingdings,Sans-Serif"/>
              <a:buChar char="v"/>
            </a:pPr>
            <a:r>
              <a:rPr b="0" lang="en-US" sz="20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Advantages Of Proposed System </a:t>
            </a:r>
            <a:endParaRPr b="0" lang="en-IN" sz="2000" spc="-1" strike="noStrike">
              <a:latin typeface="Arial"/>
            </a:endParaRPr>
          </a:p>
          <a:p>
            <a:pPr marL="343080" indent="-343080" algn="just">
              <a:lnSpc>
                <a:spcPct val="143000"/>
              </a:lnSpc>
              <a:spcBef>
                <a:spcPts val="737"/>
              </a:spcBef>
              <a:buClr>
                <a:srgbClr val="90c226"/>
              </a:buClr>
              <a:buSzPct val="80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Menu driven </a:t>
            </a:r>
            <a:endParaRPr b="0" lang="en-IN" sz="2000" spc="-1" strike="noStrike">
              <a:latin typeface="Arial"/>
            </a:endParaRPr>
          </a:p>
          <a:p>
            <a:pPr marL="343080" indent="-343080" algn="just">
              <a:lnSpc>
                <a:spcPct val="143000"/>
              </a:lnSpc>
              <a:spcBef>
                <a:spcPts val="737"/>
              </a:spcBef>
              <a:buClr>
                <a:srgbClr val="90c226"/>
              </a:buClr>
              <a:buSzPct val="80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Eliminates manual intervention as far as possible </a:t>
            </a:r>
            <a:endParaRPr b="0" lang="en-IN" sz="2000" spc="-1" strike="noStrike">
              <a:latin typeface="Arial"/>
            </a:endParaRPr>
          </a:p>
          <a:p>
            <a:pPr marL="343080" indent="-343080" algn="just">
              <a:lnSpc>
                <a:spcPct val="143000"/>
              </a:lnSpc>
              <a:spcBef>
                <a:spcPts val="737"/>
              </a:spcBef>
              <a:buClr>
                <a:srgbClr val="90c226"/>
              </a:buClr>
              <a:buSzPct val="80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Error free modification facilities 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143000"/>
              </a:lnSpc>
              <a:spcBef>
                <a:spcPts val="737"/>
              </a:spcBef>
              <a:buNone/>
            </a:pPr>
            <a:endParaRPr b="0" lang="en-IN" sz="2000" spc="-1" strike="noStrike">
              <a:latin typeface="Arial"/>
            </a:endParaRPr>
          </a:p>
          <a:p>
            <a:pPr algn="just">
              <a:lnSpc>
                <a:spcPct val="143000"/>
              </a:lnSpc>
              <a:spcBef>
                <a:spcPts val="737"/>
              </a:spcBef>
              <a:buNone/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br>
              <a:rPr sz="2000"/>
            </a:br>
            <a:br>
              <a:rPr sz="2000"/>
            </a:b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536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90c226"/>
                </a:solidFill>
                <a:latin typeface="Corbel"/>
              </a:rPr>
              <a:t>STAKEHOLDERS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77160" y="2160720"/>
            <a:ext cx="859536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2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"/>
            </a:pPr>
            <a:r>
              <a:rPr b="1" lang="en-US" sz="2400" spc="-1" strike="noStrike">
                <a:solidFill>
                  <a:srgbClr val="404040"/>
                </a:solidFill>
                <a:latin typeface="Times New Roman"/>
              </a:rPr>
              <a:t>ADMINISTRATOR</a:t>
            </a: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2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"/>
            </a:pPr>
            <a:r>
              <a:rPr b="1" lang="en-US" sz="2400" spc="-1" strike="noStrike">
                <a:solidFill>
                  <a:srgbClr val="404040"/>
                </a:solidFill>
                <a:latin typeface="Times New Roman"/>
              </a:rPr>
              <a:t>AGENCY</a:t>
            </a: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2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"/>
            </a:pPr>
            <a:r>
              <a:rPr b="1" lang="en-US" sz="2400" spc="-1" strike="noStrike">
                <a:solidFill>
                  <a:srgbClr val="404040"/>
                </a:solidFill>
                <a:latin typeface="Times New Roman"/>
              </a:rPr>
              <a:t>CUSTOMER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499680" y="0"/>
            <a:ext cx="8595360" cy="71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90c226"/>
                </a:solidFill>
                <a:latin typeface="Corbel"/>
              </a:rPr>
              <a:t>ADMINISTRATOR MODULE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-1447920" y="499320"/>
            <a:ext cx="11211480" cy="578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</a:rPr>
              <a:t>Signup their account. Then Login (No approval Required).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</a:rPr>
              <a:t>Add/View/Update/Delete  Agency details(Add agency as per the requirements)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</a:rPr>
              <a:t>View/Approve/Delete Customer details.(Confirm customers </a:t>
            </a: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after checking their profiles)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  <a:tabLst>
                <a:tab algn="l" pos="0"/>
              </a:tabLst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View e-waste requests and updations. (Verify the customer requests and status of the request)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  <a:tabLst>
                <a:tab algn="l" pos="0"/>
              </a:tabLst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View/Solve complaints from customer side. ( Solve customer complaints directly)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  <a:tabLst>
                <a:tab algn="l" pos="0"/>
              </a:tabLst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Add/Update/Delete/View recycled product details. ( Add new products 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buClr>
                <a:srgbClr val="90c226"/>
              </a:buClr>
              <a:buSzPct val="80000"/>
              <a:buFont typeface="Wingdings,Sans-Serif"/>
              <a:buChar char="§"/>
              <a:tabLst>
                <a:tab algn="l" pos="0"/>
              </a:tabLst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View user request for product and can confirm delivery. (Give confirmation for delivery)</a:t>
            </a:r>
            <a:endParaRPr b="0" lang="en-IN" sz="2000" spc="-1" strike="noStrike">
              <a:latin typeface="Arial"/>
            </a:endParaRPr>
          </a:p>
          <a:p>
            <a:pPr lvl="4" marL="2057400" indent="-228600" algn="just">
              <a:lnSpc>
                <a:spcPct val="150000"/>
              </a:lnSpc>
              <a:spcBef>
                <a:spcPts val="774"/>
              </a:spcBef>
              <a:spcAft>
                <a:spcPts val="799"/>
              </a:spcAft>
              <a:buClr>
                <a:srgbClr val="90c226"/>
              </a:buClr>
              <a:buSzPct val="80000"/>
              <a:buFont typeface="Wingdings,Sans-Serif"/>
              <a:buChar char="§"/>
              <a:tabLst>
                <a:tab algn="l" pos="0"/>
              </a:tabLst>
            </a:pPr>
            <a:r>
              <a:rPr b="0" lang="en-IN" sz="2000" spc="-1" strike="noStrike">
                <a:solidFill>
                  <a:srgbClr val="404040"/>
                </a:solidFill>
                <a:latin typeface="Times New Roman"/>
                <a:ea typeface="Trebuchet MS"/>
              </a:rPr>
              <a:t>Logout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</TotalTime>
  <Application>LibreOffice/7.3.4.2$Windows_X86_64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2023-01-10T07:34:31Z</dcterms:created>
  <dc:creator/>
  <dc:description/>
  <dc:language>en-IN</dc:language>
  <cp:lastModifiedBy/>
  <dcterms:modified xsi:type="dcterms:W3CDTF">2023-01-24T11:52:17Z</dcterms:modified>
  <cp:revision>206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Widescreen</vt:lpwstr>
  </property>
  <property fmtid="{D5CDD505-2E9C-101B-9397-08002B2CF9AE}" pid="4" name="Slides">
    <vt:i4>20</vt:i4>
  </property>
</Properties>
</file>